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81" r:id="rId2"/>
    <p:sldId id="306" r:id="rId3"/>
    <p:sldId id="335" r:id="rId4"/>
    <p:sldId id="307" r:id="rId5"/>
    <p:sldId id="308" r:id="rId6"/>
    <p:sldId id="309" r:id="rId7"/>
    <p:sldId id="310" r:id="rId8"/>
    <p:sldId id="334" r:id="rId9"/>
    <p:sldId id="319" r:id="rId10"/>
    <p:sldId id="288" r:id="rId11"/>
    <p:sldId id="311" r:id="rId12"/>
    <p:sldId id="312" r:id="rId13"/>
    <p:sldId id="273" r:id="rId14"/>
    <p:sldId id="260" r:id="rId15"/>
    <p:sldId id="261" r:id="rId16"/>
    <p:sldId id="262" r:id="rId17"/>
    <p:sldId id="272" r:id="rId18"/>
    <p:sldId id="263" r:id="rId19"/>
    <p:sldId id="269" r:id="rId20"/>
    <p:sldId id="320" r:id="rId21"/>
    <p:sldId id="322" r:id="rId22"/>
    <p:sldId id="323" r:id="rId23"/>
    <p:sldId id="325" r:id="rId24"/>
    <p:sldId id="328" r:id="rId25"/>
    <p:sldId id="326" r:id="rId26"/>
    <p:sldId id="318" r:id="rId27"/>
    <p:sldId id="327" r:id="rId28"/>
    <p:sldId id="324" r:id="rId29"/>
    <p:sldId id="277" r:id="rId30"/>
    <p:sldId id="265" r:id="rId31"/>
    <p:sldId id="266" r:id="rId32"/>
    <p:sldId id="267" r:id="rId33"/>
    <p:sldId id="268" r:id="rId34"/>
    <p:sldId id="278" r:id="rId35"/>
    <p:sldId id="333" r:id="rId36"/>
    <p:sldId id="329" r:id="rId37"/>
    <p:sldId id="330" r:id="rId38"/>
    <p:sldId id="331" r:id="rId39"/>
    <p:sldId id="332"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406" autoAdjust="0"/>
  </p:normalViewPr>
  <p:slideViewPr>
    <p:cSldViewPr snapToGrid="0" snapToObjects="1">
      <p:cViewPr varScale="1">
        <p:scale>
          <a:sx n="65" d="100"/>
          <a:sy n="65" d="100"/>
        </p:scale>
        <p:origin x="936" y="10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5C7-4461-87DB-18C2E81DF43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C7-4461-87DB-18C2E81DF43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C7-4461-87DB-18C2E81DF43B}"/>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C6C-4AF8-8BD8-D4DBE4E53A9C}"/>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6C-4AF8-8BD8-D4DBE4E53A9C}"/>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6C-4AF8-8BD8-D4DBE4E53A9C}"/>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E1A-41D1-98F2-ADDC9D325528}"/>
              </c:ext>
            </c:extLst>
          </c:dPt>
          <c:dLbls>
            <c:dLbl>
              <c:idx val="0"/>
              <c:layout>
                <c:manualLayout>
                  <c:x val="-0.19879751142218299"/>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1A-41D1-98F2-ADDC9D325528}"/>
                </c:ext>
              </c:extLst>
            </c:dLbl>
            <c:dLbl>
              <c:idx val="1"/>
              <c:layout>
                <c:manualLayout>
                  <c:x val="0.14419850296490699"/>
                  <c:y val="0.21096560298383801"/>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1A-41D1-98F2-ADDC9D325528}"/>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029-44CD-9713-D819BC426C1A}"/>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29-44CD-9713-D819BC426C1A}"/>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29-44CD-9713-D819BC426C1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061-4805-AACE-AA77A10EA9D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061-4805-AACE-AA77A10EA9D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061-4805-AACE-AA77A10EA9DE}"/>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53-4E61-A546-05D12B3B2ED7}"/>
                </c:ext>
              </c:extLst>
            </c:dLbl>
            <c:dLbl>
              <c:idx val="1"/>
              <c:layout>
                <c:manualLayout>
                  <c:x val="5.7778263828132503E-2"/>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53-4E61-A546-05D12B3B2ED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DC0-4A82-8B10-3BE47A7E837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C0-4A82-8B10-3BE47A7E837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C0-4A82-8B10-3BE47A7E837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D98-452D-BD34-9D6B5051FF77}"/>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98-452D-BD34-9D6B5051FF77}"/>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98-452D-BD34-9D6B5051FF7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82C0-4A1D-8AB3-79AE2FC9411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C0-4A1D-8AB3-79AE2FC9411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C0-4A1D-8AB3-79AE2FC94110}"/>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10/15/2016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Welcome everyone.</a:t>
            </a:r>
          </a:p>
          <a:p>
            <a:pPr marL="171450" indent="-171450">
              <a:buFont typeface="Arial" panose="020B0604020202020204" pitchFamily="34" charset="0"/>
              <a:buChar char="•"/>
            </a:pPr>
            <a:r>
              <a:rPr lang="en-IN" dirty="0"/>
              <a:t>Xamarin Dev Days</a:t>
            </a:r>
            <a:r>
              <a:rPr lang="en-IN" baseline="0" dirty="0"/>
              <a:t> are super awesome and packed with amazing content that we are </a:t>
            </a:r>
            <a:r>
              <a:rPr lang="en-IN" baseline="0" dirty="0" err="1"/>
              <a:t>gonna</a:t>
            </a:r>
            <a:r>
              <a:rPr lang="en-IN" baseline="0" dirty="0"/>
              <a:t> help you get through via slide docs &amp; some demos.</a:t>
            </a:r>
          </a:p>
          <a:p>
            <a:pPr marL="171450" indent="-171450">
              <a:buFont typeface="Arial" panose="020B0604020202020204" pitchFamily="34" charset="0"/>
              <a:buChar char="•"/>
            </a:pPr>
            <a:r>
              <a:rPr lang="en-IN" dirty="0"/>
              <a:t>How many people are brand new to Xamarin?</a:t>
            </a:r>
          </a:p>
          <a:p>
            <a:pPr marL="171450" indent="-171450">
              <a:buFont typeface="Arial" panose="020B0604020202020204" pitchFamily="34" charset="0"/>
              <a:buChar char="•"/>
            </a:pPr>
            <a:r>
              <a:rPr lang="en-IN" dirty="0"/>
              <a:t>How</a:t>
            </a:r>
            <a:r>
              <a:rPr lang="en-IN" baseline="0" dirty="0"/>
              <a:t> many people are doing thing for a while?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a:t>
            </a:fld>
            <a:endParaRPr lang="en-US"/>
          </a:p>
        </p:txBody>
      </p:sp>
    </p:spTree>
    <p:extLst>
      <p:ext uri="{BB962C8B-B14F-4D97-AF65-F5344CB8AC3E}">
        <p14:creationId xmlns:p14="http://schemas.microsoft.com/office/powerpoint/2010/main" val="4050917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know what we want.</a:t>
            </a:r>
          </a:p>
          <a:p>
            <a:pPr marL="171450" indent="-171450">
              <a:buFont typeface="Arial" panose="020B0604020202020204" pitchFamily="34" charset="0"/>
              <a:buChar char="•"/>
            </a:pPr>
            <a:r>
              <a:rPr lang="en-US" dirty="0"/>
              <a:t>How do we get there? </a:t>
            </a:r>
          </a:p>
          <a:p>
            <a:pPr marL="171450" indent="-171450">
              <a:buFont typeface="Arial" panose="020B0604020202020204" pitchFamily="34" charset="0"/>
              <a:buChar char="•"/>
            </a:pPr>
            <a:r>
              <a:rPr lang="en-US" dirty="0"/>
              <a:t>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Want beautiful</a:t>
            </a:r>
            <a:r>
              <a:rPr lang="en-IN" baseline="0" dirty="0"/>
              <a:t> UI &amp; access to all Native APIs.</a:t>
            </a:r>
            <a:endParaRPr lang="en-US" dirty="0"/>
          </a:p>
          <a:p>
            <a:pPr marL="171450" indent="-171450">
              <a:buFont typeface="Arial" panose="020B0604020202020204" pitchFamily="34" charset="0"/>
              <a:buChar char="•"/>
            </a:pPr>
            <a:r>
              <a:rPr lang="en-US" baseline="0" dirty="0"/>
              <a:t>Different language, IDE, development environment, tools</a:t>
            </a:r>
          </a:p>
          <a:p>
            <a:pPr marL="171450" indent="-171450">
              <a:buFont typeface="Arial" panose="020B0604020202020204" pitchFamily="34" charset="0"/>
              <a:buChar char="•"/>
            </a:pPr>
            <a:r>
              <a:rPr lang="en-US" dirty="0"/>
              <a:t>Multiple</a:t>
            </a:r>
            <a:r>
              <a:rPr lang="en-US" baseline="0" dirty="0"/>
              <a:t> Teams, 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IN" baseline="0" dirty="0"/>
              <a:t>But not sharing anything, unlike write once &amp; run everywhere when you for cross platform</a:t>
            </a:r>
            <a:endParaRPr lang="en-US" baseline="0" dirty="0"/>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Often</a:t>
            </a:r>
            <a:r>
              <a:rPr lang="en-IN" baseline="0" dirty="0"/>
              <a:t> people when they think of </a:t>
            </a:r>
            <a:r>
              <a:rPr lang="en-IN" baseline="0" dirty="0" err="1"/>
              <a:t>CrossPlatform</a:t>
            </a:r>
            <a:r>
              <a:rPr lang="en-IN" baseline="0" dirty="0"/>
              <a:t> which is very different of what Xamarin is which I want to talk about. </a:t>
            </a:r>
            <a:endParaRPr lang="en-IN" dirty="0"/>
          </a:p>
          <a:p>
            <a:pPr marL="171450" indent="-171450">
              <a:buFont typeface="Arial" panose="020B0604020202020204" pitchFamily="34" charset="0"/>
              <a:buChar char="•"/>
            </a:pPr>
            <a:r>
              <a:rPr lang="en-IN" dirty="0"/>
              <a:t>Often</a:t>
            </a:r>
            <a:r>
              <a:rPr lang="en-IN" baseline="0" dirty="0"/>
              <a:t>, there is a bunch of HTML, JS going into a kind of </a:t>
            </a:r>
            <a:r>
              <a:rPr lang="en-IN" baseline="0" dirty="0" err="1"/>
              <a:t>AppGenerator</a:t>
            </a:r>
            <a:r>
              <a:rPr lang="en-IN" baseline="0" dirty="0"/>
              <a:t> &amp; FLOPS out apps at the EOD.</a:t>
            </a:r>
          </a:p>
          <a:p>
            <a:pPr marL="171450" indent="-171450">
              <a:buFont typeface="Arial" panose="020B0604020202020204" pitchFamily="34" charset="0"/>
              <a:buChar char="•"/>
            </a:pPr>
            <a:r>
              <a:rPr lang="en-IN" baseline="0" dirty="0"/>
              <a:t>This is very different approach from Xamarin, because when this happens this is often a web browser kind of cross compiling. </a:t>
            </a:r>
          </a:p>
          <a:p>
            <a:pPr marL="171450" indent="-171450">
              <a:buFont typeface="Arial" panose="020B0604020202020204" pitchFamily="34" charset="0"/>
              <a:buChar char="•"/>
            </a:pPr>
            <a:r>
              <a:rPr lang="en-IN" baseline="0" dirty="0"/>
              <a:t>At the EOD, if you use them they are kind of slow, lacks experience, Limited API support.</a:t>
            </a:r>
            <a:endParaRPr lang="en-US" dirty="0"/>
          </a:p>
          <a:p>
            <a:pPr marL="171450" indent="-171450">
              <a:buFont typeface="Arial" panose="020B0604020202020204" pitchFamily="34" charset="0"/>
              <a:buChar char="•"/>
            </a:pPr>
            <a:r>
              <a:rPr lang="en-US" dirty="0"/>
              <a:t>Unhappy Users, Unhappy</a:t>
            </a:r>
            <a:r>
              <a:rPr lang="en-US" baseline="0" dirty="0"/>
              <a:t> Developers, Increase in Abandoned Apps, Limited to what is implemented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Xamari</a:t>
            </a:r>
            <a:r>
              <a:rPr lang="en-IN" baseline="0" dirty="0"/>
              <a:t>n enables you to build shared C# mobile backend of your business objects of apps, such as Model, </a:t>
            </a:r>
            <a:r>
              <a:rPr lang="en-IN" baseline="0" dirty="0" err="1"/>
              <a:t>ViewModel</a:t>
            </a:r>
            <a:r>
              <a:rPr lang="en-IN" baseline="0" dirty="0"/>
              <a:t>, Rest Service, SQL databases in .NET code that can run everywhere.</a:t>
            </a:r>
            <a:endParaRPr lang="en-IN" dirty="0"/>
          </a:p>
          <a:p>
            <a:pPr marL="171450" indent="-171450">
              <a:buFont typeface="Arial" panose="020B0604020202020204" pitchFamily="34" charset="0"/>
              <a:buChar char="•"/>
            </a:pPr>
            <a:r>
              <a:rPr lang="en-IN" dirty="0"/>
              <a:t>Develop Android,</a:t>
            </a:r>
            <a:r>
              <a:rPr lang="en-IN" baseline="0" dirty="0"/>
              <a:t> iOS apps using C# at same time. Gives all tools to build &amp; compile everything inside VS.</a:t>
            </a:r>
          </a:p>
          <a:p>
            <a:pPr marL="171450" indent="-171450">
              <a:buFont typeface="Arial" panose="020B0604020202020204" pitchFamily="34" charset="0"/>
              <a:buChar char="•"/>
            </a:pPr>
            <a:r>
              <a:rPr lang="en-IN" baseline="0" dirty="0"/>
              <a:t>Craft a beautiful UI for iOS &amp; Android apps inside a VS and access all the native APIs from C#.</a:t>
            </a:r>
          </a:p>
          <a:p>
            <a:pPr marL="171450" indent="-171450">
              <a:buFont typeface="Arial" panose="020B0604020202020204" pitchFamily="34" charset="0"/>
              <a:buChar char="•"/>
            </a:pPr>
            <a:r>
              <a:rPr lang="en-IN" baseline="0" dirty="0"/>
              <a:t>You are sharing 50 – 80 % of your codes with 100 % API access. </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10/15/2016 3:24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If you are a</a:t>
            </a:r>
            <a:r>
              <a:rPr lang="en-IN" baseline="0" dirty="0"/>
              <a:t> windows developer, you know that .NET runtime &amp; .NET framework is running somewhere on some windows machine &amp; bundled into your apps.</a:t>
            </a:r>
          </a:p>
          <a:p>
            <a:pPr marL="171450" indent="-171450">
              <a:buFont typeface="Arial" panose="020B0604020202020204" pitchFamily="34" charset="0"/>
              <a:buChar char="•"/>
            </a:pPr>
            <a:r>
              <a:rPr lang="en-IN" baseline="0" dirty="0"/>
              <a:t>When you </a:t>
            </a:r>
            <a:r>
              <a:rPr lang="en-IN" baseline="0" dirty="0" err="1"/>
              <a:t>wanna</a:t>
            </a:r>
            <a:r>
              <a:rPr lang="en-IN" baseline="0" dirty="0"/>
              <a:t> get platform specific APIs whether it is Windows10, WP or ASP .NET you can get those APIs of that platform.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2670617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Now think of it</a:t>
            </a:r>
            <a:r>
              <a:rPr lang="en-IN" baseline="0" dirty="0"/>
              <a:t> when it comes to iOS development in Xamarin. </a:t>
            </a:r>
          </a:p>
          <a:p>
            <a:pPr marL="171450" indent="-171450">
              <a:buFont typeface="Arial" panose="020B0604020202020204" pitchFamily="34" charset="0"/>
              <a:buChar char="•"/>
            </a:pPr>
            <a:r>
              <a:rPr lang="en-IN" dirty="0"/>
              <a:t>You get all the </a:t>
            </a:r>
            <a:r>
              <a:rPr lang="en-IN" dirty="0" err="1"/>
              <a:t>DotNet</a:t>
            </a:r>
            <a:r>
              <a:rPr lang="en-IN" baseline="0" dirty="0"/>
              <a:t> goodness at the bottom.</a:t>
            </a:r>
          </a:p>
          <a:p>
            <a:pPr marL="171450" indent="-171450">
              <a:buFont typeface="Arial" panose="020B0604020202020204" pitchFamily="34" charset="0"/>
              <a:buChar char="•"/>
            </a:pPr>
            <a:r>
              <a:rPr lang="en-IN" baseline="0" dirty="0"/>
              <a:t>But instead of running on the .NET runtime, Xamarin enables all the </a:t>
            </a:r>
            <a:r>
              <a:rPr lang="en-IN" baseline="0" dirty="0" err="1"/>
              <a:t>DotNet</a:t>
            </a:r>
            <a:r>
              <a:rPr lang="en-IN" baseline="0" dirty="0"/>
              <a:t> code run on the mono runtime which is bundled into application.</a:t>
            </a:r>
          </a:p>
          <a:p>
            <a:pPr marL="171450" indent="-171450">
              <a:buFont typeface="Arial" panose="020B0604020202020204" pitchFamily="34" charset="0"/>
              <a:buChar char="•"/>
            </a:pPr>
            <a:r>
              <a:rPr lang="en-IN" baseline="0" dirty="0"/>
              <a:t>You get bindings of every single API in iOS.</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10/15/2016 3:24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Now think of it</a:t>
            </a:r>
            <a:r>
              <a:rPr lang="en-IN" baseline="0" dirty="0"/>
              <a:t> when it comes to Android development in Xamarin. </a:t>
            </a:r>
            <a:endParaRPr lang="en-IN" dirty="0"/>
          </a:p>
          <a:p>
            <a:pPr marL="171450" indent="-171450">
              <a:buFont typeface="Arial" panose="020B0604020202020204" pitchFamily="34" charset="0"/>
              <a:buChar char="•"/>
            </a:pPr>
            <a:r>
              <a:rPr lang="en-IN" dirty="0"/>
              <a:t>You get all the </a:t>
            </a:r>
            <a:r>
              <a:rPr lang="en-IN" dirty="0" err="1"/>
              <a:t>DotNet</a:t>
            </a:r>
            <a:r>
              <a:rPr lang="en-IN" baseline="0" dirty="0"/>
              <a:t> goodness at the bottom.</a:t>
            </a:r>
          </a:p>
          <a:p>
            <a:pPr marL="171450" indent="-171450">
              <a:buFont typeface="Arial" panose="020B0604020202020204" pitchFamily="34" charset="0"/>
              <a:buChar char="•"/>
            </a:pPr>
            <a:r>
              <a:rPr lang="en-IN" baseline="0" dirty="0"/>
              <a:t>But instead of running on the .NET runtime, Xamarin enables all the </a:t>
            </a:r>
            <a:r>
              <a:rPr lang="en-IN" baseline="0" dirty="0" err="1"/>
              <a:t>DotNet</a:t>
            </a:r>
            <a:r>
              <a:rPr lang="en-IN" baseline="0" dirty="0"/>
              <a:t> code run on the mono runtime which is bundled into application.</a:t>
            </a:r>
          </a:p>
          <a:p>
            <a:pPr marL="171450" indent="-171450">
              <a:buFont typeface="Arial" panose="020B0604020202020204" pitchFamily="34" charset="0"/>
              <a:buChar char="•"/>
            </a:pPr>
            <a:r>
              <a:rPr lang="en-IN" baseline="0" dirty="0"/>
              <a:t>You get bindings of every single API in Android.</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10/15/2016 3:58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Xamarin does not cross</a:t>
            </a:r>
            <a:r>
              <a:rPr lang="en-IN" baseline="0" dirty="0"/>
              <a:t> compile.</a:t>
            </a:r>
          </a:p>
          <a:p>
            <a:pPr marL="171450" indent="-171450">
              <a:buFont typeface="Arial" panose="020B0604020202020204" pitchFamily="34" charset="0"/>
              <a:buChar char="•"/>
            </a:pPr>
            <a:r>
              <a:rPr lang="en-IN" baseline="0" dirty="0"/>
              <a:t>Own compiler, linker &amp; optimizer for both Android &amp; iOS to go through their own passes to surely build a native assembly at the EOD.</a:t>
            </a:r>
          </a:p>
          <a:p>
            <a:pPr marL="171450" indent="-171450">
              <a:buFont typeface="Arial" panose="020B0604020202020204" pitchFamily="34" charset="0"/>
              <a:buChar char="•"/>
            </a:pPr>
            <a:r>
              <a:rPr lang="en-IN" baseline="0" dirty="0"/>
              <a:t>On Android, things are different. No ahead of time because android turn around apps in lot of VM or </a:t>
            </a:r>
            <a:r>
              <a:rPr lang="en-IN" baseline="0" dirty="0" err="1"/>
              <a:t>Dalvik</a:t>
            </a:r>
            <a:r>
              <a:rPr lang="en-IN" baseline="0" dirty="0"/>
              <a:t> runtime. </a:t>
            </a:r>
          </a:p>
          <a:p>
            <a:pPr marL="171450" indent="-171450">
              <a:buFont typeface="Arial" panose="020B0604020202020204" pitchFamily="34" charset="0"/>
              <a:buChar char="•"/>
            </a:pPr>
            <a:r>
              <a:rPr lang="en-IN" baseline="0" dirty="0"/>
              <a:t>Xamarin actually runs the mono-runtime side by side. They do have a super fast JIT compilation process.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376686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19</a:t>
            </a:fld>
            <a:endParaRPr lang="en-US"/>
          </a:p>
        </p:txBody>
      </p:sp>
    </p:spTree>
    <p:extLst>
      <p:ext uri="{BB962C8B-B14F-4D97-AF65-F5344CB8AC3E}">
        <p14:creationId xmlns:p14="http://schemas.microsoft.com/office/powerpoint/2010/main" val="2863266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Building</a:t>
            </a:r>
            <a:r>
              <a:rPr lang="en-IN" baseline="0" dirty="0"/>
              <a:t> connected apps with Azure – Mobile apps which is really a cool way of adding backend to the frontend. </a:t>
            </a:r>
          </a:p>
          <a:p>
            <a:pPr marL="171450" indent="-171450">
              <a:buFont typeface="Arial" panose="020B0604020202020204" pitchFamily="34" charset="0"/>
              <a:buChar char="•"/>
            </a:pPr>
            <a:r>
              <a:rPr lang="en-IN" baseline="0" dirty="0"/>
              <a:t>Finally, We help you do File -&gt; New App Workshop where we will be building around the first application from scratch.</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1471333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Before</a:t>
            </a:r>
            <a:r>
              <a:rPr lang="en-IN" baseline="0" dirty="0"/>
              <a:t> we go and actually code &amp; look at the sample, how to actually build this stuff?</a:t>
            </a:r>
          </a:p>
          <a:p>
            <a:pPr marL="171450" indent="-171450">
              <a:buFont typeface="Arial" panose="020B0604020202020204" pitchFamily="34" charset="0"/>
              <a:buChar char="•"/>
            </a:pPr>
            <a:r>
              <a:rPr lang="en-IN" baseline="0" dirty="0"/>
              <a:t>Where we </a:t>
            </a:r>
            <a:r>
              <a:rPr lang="en-IN" baseline="0" dirty="0" err="1"/>
              <a:t>gonna</a:t>
            </a:r>
            <a:r>
              <a:rPr lang="en-IN" baseline="0" dirty="0"/>
              <a:t> be working on every single day?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21679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No additional</a:t>
            </a:r>
            <a:r>
              <a:rPr lang="en-IN" baseline="0" dirty="0"/>
              <a:t> cost.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3892761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Good to go with everything</a:t>
            </a:r>
            <a:r>
              <a:rPr lang="en-IN" baseline="0" dirty="0"/>
              <a:t> you need inside VS.</a:t>
            </a:r>
          </a:p>
          <a:p>
            <a:pPr marL="171450" indent="-171450">
              <a:buFont typeface="Arial" panose="020B0604020202020204" pitchFamily="34" charset="0"/>
              <a:buChar char="•"/>
            </a:pPr>
            <a:r>
              <a:rPr lang="en-IN" baseline="0" dirty="0"/>
              <a:t>If mac, URL – download all the tools you need.</a:t>
            </a:r>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1970702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23</a:t>
            </a:fld>
            <a:endParaRPr lang="en-US"/>
          </a:p>
        </p:txBody>
      </p:sp>
    </p:spTree>
    <p:extLst>
      <p:ext uri="{BB962C8B-B14F-4D97-AF65-F5344CB8AC3E}">
        <p14:creationId xmlns:p14="http://schemas.microsoft.com/office/powerpoint/2010/main" val="2767030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4235959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This</a:t>
            </a:r>
            <a:r>
              <a:rPr lang="en-IN" baseline="0" dirty="0"/>
              <a:t> video will show you all the little cool things that you can do. </a:t>
            </a:r>
          </a:p>
          <a:p>
            <a:pPr marL="171450" indent="-171450">
              <a:buFont typeface="Arial" panose="020B0604020202020204" pitchFamily="34" charset="0"/>
              <a:buChar char="•"/>
            </a:pPr>
            <a:r>
              <a:rPr lang="en-IN" baseline="0" dirty="0"/>
              <a:t>I embedded this video, just in case if anything terribly goes wrong for iOS. </a:t>
            </a:r>
          </a:p>
          <a:p>
            <a:pPr marL="171450" indent="-171450">
              <a:buFont typeface="Arial" panose="020B0604020202020204" pitchFamily="34" charset="0"/>
              <a:buChar char="•"/>
            </a:pPr>
            <a:r>
              <a:rPr lang="en-IN" baseline="0" dirty="0"/>
              <a:t>So now, we can have the idea of development experience here. </a:t>
            </a:r>
          </a:p>
          <a:p>
            <a:pPr marL="171450" indent="-171450">
              <a:buFont typeface="Arial" panose="020B0604020202020204" pitchFamily="34" charset="0"/>
              <a:buChar char="•"/>
            </a:pPr>
            <a:r>
              <a:rPr lang="en-IN" baseline="0" dirty="0"/>
              <a:t>Really optimized for .NET developers. Double clicking on a control brings you out to a click handler.</a:t>
            </a:r>
          </a:p>
          <a:p>
            <a:pPr marL="171450" indent="-171450">
              <a:buFont typeface="Arial" panose="020B0604020202020204" pitchFamily="34" charset="0"/>
              <a:buChar char="•"/>
            </a:pPr>
            <a:r>
              <a:rPr lang="en-IN" baseline="0" dirty="0" err="1"/>
              <a:t>PropertyWindow</a:t>
            </a:r>
            <a:r>
              <a:rPr lang="en-IN" baseline="0" dirty="0"/>
              <a: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25</a:t>
            </a:fld>
            <a:endParaRPr lang="en-US"/>
          </a:p>
        </p:txBody>
      </p:sp>
    </p:spTree>
    <p:extLst>
      <p:ext uri="{BB962C8B-B14F-4D97-AF65-F5344CB8AC3E}">
        <p14:creationId xmlns:p14="http://schemas.microsoft.com/office/powerpoint/2010/main" val="1624956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26</a:t>
            </a:fld>
            <a:endParaRPr lang="en-US"/>
          </a:p>
        </p:txBody>
      </p:sp>
    </p:spTree>
    <p:extLst>
      <p:ext uri="{BB962C8B-B14F-4D97-AF65-F5344CB8AC3E}">
        <p14:creationId xmlns:p14="http://schemas.microsoft.com/office/powerpoint/2010/main" val="3080955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Xamarin SDKs are completely</a:t>
            </a:r>
            <a:r>
              <a:rPr lang="en-IN" baseline="0" dirty="0"/>
              <a:t> open source. </a:t>
            </a:r>
          </a:p>
          <a:p>
            <a:pPr marL="171450" indent="-171450">
              <a:buFont typeface="Arial" panose="020B0604020202020204" pitchFamily="34" charset="0"/>
              <a:buChar char="•"/>
            </a:pPr>
            <a:r>
              <a:rPr lang="en-IN" baseline="0" dirty="0" err="1"/>
              <a:t>Xamarin.iOS</a:t>
            </a:r>
            <a:r>
              <a:rPr lang="en-IN" baseline="0" dirty="0"/>
              <a:t>, Android, </a:t>
            </a:r>
            <a:r>
              <a:rPr lang="en-IN" baseline="0" dirty="0" err="1"/>
              <a:t>Xforms</a:t>
            </a:r>
            <a:r>
              <a:rPr lang="en-IN" baseline="0" dirty="0"/>
              <a:t>, components &amp; widgets all these things are open sourced. </a:t>
            </a:r>
          </a:p>
          <a:p>
            <a:pPr marL="171450" indent="-171450">
              <a:buFont typeface="Arial" panose="020B0604020202020204" pitchFamily="34" charset="0"/>
              <a:buChar char="•"/>
            </a:pPr>
            <a:r>
              <a:rPr lang="en-IN" baseline="0" dirty="0"/>
              <a:t>Take a look at how they are build up and start contributing to Xamarin.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186206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How development is on day to day basis?</a:t>
            </a:r>
          </a:p>
          <a:p>
            <a:pPr marL="171450" indent="-171450">
              <a:buFont typeface="Arial" panose="020B0604020202020204" pitchFamily="34" charset="0"/>
              <a:buChar char="•"/>
            </a:pPr>
            <a:r>
              <a:rPr lang="en-IN" dirty="0"/>
              <a:t>How actually</a:t>
            </a:r>
            <a:r>
              <a:rPr lang="en-IN" baseline="0" dirty="0"/>
              <a:t> we can share some code, while building applications?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29</a:t>
            </a:fld>
            <a:endParaRPr lang="en-US"/>
          </a:p>
        </p:txBody>
      </p:sp>
    </p:spTree>
    <p:extLst>
      <p:ext uri="{BB962C8B-B14F-4D97-AF65-F5344CB8AC3E}">
        <p14:creationId xmlns:p14="http://schemas.microsoft.com/office/powerpoint/2010/main" val="46820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2436738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PCL</a:t>
            </a:r>
            <a:r>
              <a:rPr lang="en-IN" baseline="0" dirty="0"/>
              <a:t> targets different platforms that you </a:t>
            </a:r>
            <a:r>
              <a:rPr lang="en-IN" baseline="0" dirty="0" err="1"/>
              <a:t>wanna</a:t>
            </a:r>
            <a:r>
              <a:rPr lang="en-IN" baseline="0" dirty="0"/>
              <a:t> support.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3987872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Things are really great with </a:t>
            </a:r>
            <a:r>
              <a:rPr lang="en-IN" dirty="0" err="1"/>
              <a:t>NuGets</a:t>
            </a:r>
            <a:r>
              <a:rPr lang="en-IN" dirty="0"/>
              <a:t>.</a:t>
            </a:r>
            <a:r>
              <a:rPr lang="en-IN" baseline="0" dirty="0"/>
              <a:t> </a:t>
            </a:r>
          </a:p>
          <a:p>
            <a:pPr marL="171450" indent="-171450">
              <a:buFont typeface="Arial" panose="020B0604020202020204" pitchFamily="34" charset="0"/>
              <a:buChar char="•"/>
            </a:pPr>
            <a:r>
              <a:rPr lang="en-IN" baseline="0" dirty="0"/>
              <a:t>You can create Libraries, PCL – you come back in and distribute them.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3740438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Breaks</a:t>
            </a:r>
            <a:r>
              <a:rPr lang="en-IN" baseline="0" dirty="0"/>
              <a:t> down the barriers of the subset of .NET all together. </a:t>
            </a:r>
          </a:p>
          <a:p>
            <a:pPr marL="171450" indent="-171450">
              <a:buFont typeface="Arial" panose="020B0604020202020204" pitchFamily="34" charset="0"/>
              <a:buChar char="•"/>
            </a:pPr>
            <a:r>
              <a:rPr lang="en-IN" baseline="0" dirty="0"/>
              <a:t>Things in iOS, Android &amp; WP that I can write against. I just </a:t>
            </a:r>
            <a:r>
              <a:rPr lang="en-IN" baseline="0" dirty="0" err="1"/>
              <a:t>wanna</a:t>
            </a:r>
            <a:r>
              <a:rPr lang="en-IN" baseline="0" dirty="0"/>
              <a:t> write some code files &amp; I </a:t>
            </a:r>
            <a:r>
              <a:rPr lang="en-IN" baseline="0" dirty="0" err="1"/>
              <a:t>wanna</a:t>
            </a:r>
            <a:r>
              <a:rPr lang="en-IN" baseline="0" dirty="0"/>
              <a:t> share &amp; link them in – Shared project just do that. </a:t>
            </a:r>
          </a:p>
          <a:p>
            <a:pPr marL="171450" indent="-171450">
              <a:buFont typeface="Arial" panose="020B0604020202020204" pitchFamily="34" charset="0"/>
              <a:buChar char="•"/>
            </a:pPr>
            <a:r>
              <a:rPr lang="en-IN" baseline="0" dirty="0"/>
              <a:t>No Assembly, References. Its just code files that automatically get added in each other sub projects.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32</a:t>
            </a:fld>
            <a:endParaRPr lang="en-US"/>
          </a:p>
        </p:txBody>
      </p:sp>
    </p:spTree>
    <p:extLst>
      <p:ext uri="{BB962C8B-B14F-4D97-AF65-F5344CB8AC3E}">
        <p14:creationId xmlns:p14="http://schemas.microsoft.com/office/powerpoint/2010/main" val="2655353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Average developer shares 70</a:t>
            </a:r>
            <a:r>
              <a:rPr lang="en-IN" baseline="0" dirty="0"/>
              <a:t>% of code across each platform when building with traditional approach. </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33</a:t>
            </a:fld>
            <a:endParaRPr lang="en-US"/>
          </a:p>
        </p:txBody>
      </p:sp>
    </p:spTree>
    <p:extLst>
      <p:ext uri="{BB962C8B-B14F-4D97-AF65-F5344CB8AC3E}">
        <p14:creationId xmlns:p14="http://schemas.microsoft.com/office/powerpoint/2010/main" val="261987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34</a:t>
            </a:fld>
            <a:endParaRPr lang="en-US"/>
          </a:p>
        </p:txBody>
      </p:sp>
    </p:spTree>
    <p:extLst>
      <p:ext uri="{BB962C8B-B14F-4D97-AF65-F5344CB8AC3E}">
        <p14:creationId xmlns:p14="http://schemas.microsoft.com/office/powerpoint/2010/main" val="33453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What happens</a:t>
            </a:r>
            <a:r>
              <a:rPr lang="en-IN" baseline="0" dirty="0"/>
              <a:t> when you </a:t>
            </a:r>
            <a:r>
              <a:rPr lang="en-IN" baseline="0" dirty="0" err="1"/>
              <a:t>wanna</a:t>
            </a:r>
            <a:r>
              <a:rPr lang="en-IN" baseline="0" dirty="0"/>
              <a:t> take it a step further?</a:t>
            </a:r>
            <a:endParaRPr lang="en-IN" dirty="0"/>
          </a:p>
          <a:p>
            <a:pPr marL="171450" indent="-171450">
              <a:buFont typeface="Arial" panose="020B0604020202020204" pitchFamily="34" charset="0"/>
              <a:buChar char="•"/>
            </a:pPr>
            <a:r>
              <a:rPr lang="en-IN" dirty="0"/>
              <a:t>What happens when we add these unique APIs access the native APIs on each platform?</a:t>
            </a:r>
          </a:p>
        </p:txBody>
      </p:sp>
      <p:sp>
        <p:nvSpPr>
          <p:cNvPr id="4" name="Slide Number Placeholder 3"/>
          <p:cNvSpPr>
            <a:spLocks noGrp="1"/>
          </p:cNvSpPr>
          <p:nvPr>
            <p:ph type="sldNum" sz="quarter" idx="10"/>
          </p:nvPr>
        </p:nvSpPr>
        <p:spPr/>
        <p:txBody>
          <a:bodyPr/>
          <a:lstStyle/>
          <a:p>
            <a:fld id="{65097B6B-FF96-F443-AED4-FFB28983C4F8}" type="slidenum">
              <a:rPr lang="en-US" smtClean="0"/>
              <a:t>35</a:t>
            </a:fld>
            <a:endParaRPr lang="en-US"/>
          </a:p>
        </p:txBody>
      </p:sp>
    </p:spTree>
    <p:extLst>
      <p:ext uri="{BB962C8B-B14F-4D97-AF65-F5344CB8AC3E}">
        <p14:creationId xmlns:p14="http://schemas.microsoft.com/office/powerpoint/2010/main" val="2055716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We have the shared C#</a:t>
            </a:r>
            <a:r>
              <a:rPr lang="en-IN" baseline="0" dirty="0"/>
              <a:t> backend but </a:t>
            </a:r>
            <a:r>
              <a:rPr lang="en-IN" baseline="0" dirty="0" err="1"/>
              <a:t>whats</a:t>
            </a:r>
            <a:r>
              <a:rPr lang="en-IN" baseline="0" dirty="0"/>
              <a:t> all these stuff?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We have only written a few lines</a:t>
            </a:r>
            <a:r>
              <a:rPr lang="en-IN" baseline="0" dirty="0"/>
              <a:t> of code which is pretty impressive. Now what happens when you integrate these stuff in?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36</a:t>
            </a:fld>
            <a:endParaRPr lang="en-US"/>
          </a:p>
        </p:txBody>
      </p:sp>
    </p:spTree>
    <p:extLst>
      <p:ext uri="{BB962C8B-B14F-4D97-AF65-F5344CB8AC3E}">
        <p14:creationId xmlns:p14="http://schemas.microsoft.com/office/powerpoint/2010/main" val="2333330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You</a:t>
            </a:r>
            <a:r>
              <a:rPr lang="en-IN" baseline="0" dirty="0"/>
              <a:t> saw earlier that we had the ability to pop up a notification right from my shared code. </a:t>
            </a:r>
          </a:p>
          <a:p>
            <a:pPr marL="171450" indent="-171450">
              <a:buFont typeface="Arial" panose="020B0604020202020204" pitchFamily="34" charset="0"/>
              <a:buChar char="•"/>
            </a:pPr>
            <a:r>
              <a:rPr lang="en-IN" baseline="0" dirty="0"/>
              <a:t>What if the developers didn’t have to write codes 3 different times in 3 different platforms.</a:t>
            </a:r>
          </a:p>
          <a:p>
            <a:pPr marL="171450" indent="-171450">
              <a:buFont typeface="Arial" panose="020B0604020202020204" pitchFamily="34" charset="0"/>
              <a:buChar char="•"/>
            </a:pPr>
            <a:r>
              <a:rPr lang="en-IN" baseline="0" dirty="0"/>
              <a:t>What if we could access this from shared code?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37</a:t>
            </a:fld>
            <a:endParaRPr lang="en-US"/>
          </a:p>
        </p:txBody>
      </p:sp>
    </p:spTree>
    <p:extLst>
      <p:ext uri="{BB962C8B-B14F-4D97-AF65-F5344CB8AC3E}">
        <p14:creationId xmlns:p14="http://schemas.microsoft.com/office/powerpoint/2010/main" val="92697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We have a speech</a:t>
            </a:r>
            <a:r>
              <a:rPr lang="en-IN" baseline="0" dirty="0"/>
              <a:t> API that exists on all three platforms. </a:t>
            </a:r>
          </a:p>
          <a:p>
            <a:pPr marL="171450" indent="-171450">
              <a:buFont typeface="Arial" panose="020B0604020202020204" pitchFamily="34" charset="0"/>
              <a:buChar char="•"/>
            </a:pPr>
            <a:r>
              <a:rPr lang="en-IN" baseline="0" dirty="0"/>
              <a:t>So you just wanted an API called speak and UNDERNEATH it should call each platform.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38</a:t>
            </a:fld>
            <a:endParaRPr lang="en-US"/>
          </a:p>
        </p:txBody>
      </p:sp>
    </p:spTree>
    <p:extLst>
      <p:ext uri="{BB962C8B-B14F-4D97-AF65-F5344CB8AC3E}">
        <p14:creationId xmlns:p14="http://schemas.microsoft.com/office/powerpoint/2010/main" val="3706078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This is where</a:t>
            </a:r>
            <a:r>
              <a:rPr lang="en-IN" baseline="0" dirty="0"/>
              <a:t> plugins for Xamarin come up with. </a:t>
            </a:r>
          </a:p>
          <a:p>
            <a:pPr marL="171450" indent="-171450">
              <a:buFont typeface="Arial" panose="020B0604020202020204" pitchFamily="34" charset="0"/>
              <a:buChar char="•"/>
            </a:pPr>
            <a:r>
              <a:rPr lang="en-IN" baseline="0" dirty="0"/>
              <a:t>You will be taking a look at some more during the next session accessing a single API for common APIs in all the three platforms.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39</a:t>
            </a:fld>
            <a:endParaRPr lang="en-US"/>
          </a:p>
        </p:txBody>
      </p:sp>
    </p:spTree>
    <p:extLst>
      <p:ext uri="{BB962C8B-B14F-4D97-AF65-F5344CB8AC3E}">
        <p14:creationId xmlns:p14="http://schemas.microsoft.com/office/powerpoint/2010/main" val="326130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Develop</a:t>
            </a:r>
            <a:r>
              <a:rPr lang="en-IN" baseline="0" dirty="0"/>
              <a:t> custom components using Xamarin.</a:t>
            </a:r>
          </a:p>
          <a:p>
            <a:pPr marL="171450" indent="-171450">
              <a:buFont typeface="Arial" panose="020B0604020202020204" pitchFamily="34" charset="0"/>
              <a:buChar char="•"/>
            </a:pPr>
            <a:r>
              <a:rPr lang="en-IN" baseline="0" dirty="0"/>
              <a:t>50+ control in Xamarin</a:t>
            </a:r>
          </a:p>
          <a:p>
            <a:pPr marL="171450" indent="-171450">
              <a:buFont typeface="Arial" panose="020B0604020202020204" pitchFamily="34" charset="0"/>
              <a:buChar char="•"/>
            </a:pPr>
            <a:r>
              <a:rPr lang="en-IN" baseline="0" dirty="0"/>
              <a:t>Our components target </a:t>
            </a:r>
            <a:r>
              <a:rPr lang="en-IN" baseline="0" dirty="0" err="1"/>
              <a:t>Xamarin.Android</a:t>
            </a:r>
            <a:r>
              <a:rPr lang="en-IN" baseline="0" dirty="0"/>
              <a:t>, </a:t>
            </a:r>
            <a:r>
              <a:rPr lang="en-IN" baseline="0" dirty="0" err="1"/>
              <a:t>Xamarin.iOS</a:t>
            </a:r>
            <a:r>
              <a:rPr lang="en-IN" baseline="0" dirty="0"/>
              <a:t> &amp; </a:t>
            </a:r>
            <a:r>
              <a:rPr lang="en-IN" baseline="0" dirty="0" err="1"/>
              <a:t>Xamarin.Forms</a:t>
            </a:r>
            <a:endParaRPr lang="en-IN"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2022312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DFCABC-441A-474C-949C-3C91A213A1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8454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6</a:t>
            </a:fld>
            <a:endParaRPr lang="en-US"/>
          </a:p>
        </p:txBody>
      </p:sp>
    </p:spTree>
    <p:extLst>
      <p:ext uri="{BB962C8B-B14F-4D97-AF65-F5344CB8AC3E}">
        <p14:creationId xmlns:p14="http://schemas.microsoft.com/office/powerpoint/2010/main" val="4124411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Plugin for user groups who were</a:t>
            </a:r>
            <a:r>
              <a:rPr lang="en-IN" baseline="0" dirty="0"/>
              <a:t> working locally.</a:t>
            </a:r>
            <a:endParaRPr lang="en-IN" dirty="0"/>
          </a:p>
          <a:p>
            <a:pPr marL="171450" indent="-171450">
              <a:buFont typeface="Arial" panose="020B0604020202020204" pitchFamily="34" charset="0"/>
              <a:buChar char="•"/>
            </a:pPr>
            <a:r>
              <a:rPr lang="en-IN" dirty="0"/>
              <a:t>Developers</a:t>
            </a:r>
            <a:r>
              <a:rPr lang="en-IN" baseline="0" dirty="0"/>
              <a:t> can reconnect afterwards, put that right upfront so that everyone knows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60532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74120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baseline="0" dirty="0"/>
              <a:t>Xamarin Platform is usually what you hear about which is building native iOS, Android, Mac, and Windows Apps all in C#</a:t>
            </a:r>
          </a:p>
          <a:p>
            <a:pPr marL="171450" indent="-171450">
              <a:buFont typeface="Arial" panose="020B0604020202020204" pitchFamily="34" charset="0"/>
              <a:buChar char="•"/>
            </a:pPr>
            <a:r>
              <a:rPr lang="en-IN" sz="800" baseline="0" dirty="0"/>
              <a:t>Finally, we need a way to get our apps, not just to app stores. Hockey App – Free tour – that may distribute your apps for free through testers once they are </a:t>
            </a:r>
            <a:r>
              <a:rPr lang="en-IN" sz="1200" baseline="0" dirty="0"/>
              <a:t>released</a:t>
            </a:r>
            <a:r>
              <a:rPr lang="en-IN" sz="800" baseline="0" dirty="0"/>
              <a:t> into a while.</a:t>
            </a:r>
            <a:endParaRPr lang="en-US" sz="800" baseline="0" dirty="0"/>
          </a:p>
          <a:p>
            <a:pPr marL="171450" indent="-171450">
              <a:buFont typeface="Arial" panose="020B0604020202020204" pitchFamily="34" charset="0"/>
              <a:buChar char="•"/>
            </a:pPr>
            <a:r>
              <a:rPr lang="en-US" sz="800" baseline="0" dirty="0"/>
              <a:t>Xamarin offers a wide range of products for developers to go mobile including Test Cloud, Hockey App, and a way to learn all of mobile with University.</a:t>
            </a:r>
            <a:endParaRPr lang="en-US" sz="8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10/15/2016</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5.emf"/><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5.emf"/><Relationship Id="rId4" Type="http://schemas.openxmlformats.org/officeDocument/2006/relationships/image" Target="../media/image24.emf"/></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25.emf"/><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25.emf"/><Relationship Id="rId4" Type="http://schemas.openxmlformats.org/officeDocument/2006/relationships/image" Target="../media/image24.emf"/></Relationships>
</file>

<file path=ppt/slides/_rels/slide39.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hyperlink" Target="mailto:harikrishnann@syncfusion.com"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hyperlink" Target="https://www.linkedin.com/in/hari-krishnan-304a0272" TargetMode="External"/><Relationship Id="rId4" Type="http://schemas.openxmlformats.org/officeDocument/2006/relationships/hyperlink" Target="mailto:nharishkrish@g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tif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tiff"/><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12878599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628212"/>
          </a:xfrm>
          <a:prstGeom prst="rect">
            <a:avLst/>
          </a:prstGeom>
          <a:noFill/>
        </p:spPr>
        <p:txBody>
          <a:bodyPr wrap="square" lIns="179286" tIns="143428" rIns="179286" bIns="143428" rtlCol="0">
            <a:spAutoFit/>
          </a:bodyPr>
          <a:lstStyle/>
          <a:p>
            <a:pPr algn="ctr" defTabSz="914114"/>
            <a:r>
              <a:rPr lang="en-US" sz="2200" kern="0" dirty="0"/>
              <a:t>No shared code • Many languages &amp; development environments • Multiple teams</a:t>
            </a:r>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a:t>Limited native API access • Slow performance  •  Poor user experience</a:t>
            </a:r>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 much more</a:t>
            </a:r>
          </a:p>
        </p:txBody>
      </p:sp>
      <p:sp>
        <p:nvSpPr>
          <p:cNvPr id="7" name="Text Placeholder 7"/>
          <p:cNvSpPr>
            <a:spLocks noGrp="1"/>
          </p:cNvSpPr>
          <p:nvPr>
            <p:ph type="body" sz="quarter" idx="11"/>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b="1" dirty="0"/>
              <a:t>Me –</a:t>
            </a:r>
            <a:r>
              <a:rPr lang="en-US" sz="4000" dirty="0"/>
              <a:t> Introduction to Xamarin </a:t>
            </a:r>
          </a:p>
          <a:p>
            <a:pPr marL="560241" indent="-560241">
              <a:lnSpc>
                <a:spcPts val="4800"/>
              </a:lnSpc>
              <a:buFont typeface="Arial" charset="0"/>
              <a:buChar char="•"/>
            </a:pPr>
            <a:r>
              <a:rPr lang="en-US" sz="4000" dirty="0"/>
              <a:t>Prabakaran</a:t>
            </a:r>
            <a:r>
              <a:rPr lang="en-US" sz="4000" b="1" dirty="0"/>
              <a:t> </a:t>
            </a:r>
            <a:r>
              <a:rPr lang="en-US" sz="4000" dirty="0"/>
              <a:t>–</a:t>
            </a:r>
            <a:r>
              <a:rPr lang="en-US" sz="4000" b="1" dirty="0"/>
              <a:t> </a:t>
            </a:r>
            <a:r>
              <a:rPr lang="en-US" sz="4000" dirty="0"/>
              <a:t>Cross Platform UI with </a:t>
            </a:r>
            <a:r>
              <a:rPr lang="en-US" sz="4000" dirty="0" err="1"/>
              <a:t>Xamarin.Forms</a:t>
            </a:r>
            <a:endParaRPr lang="en-US" sz="4000" dirty="0"/>
          </a:p>
          <a:p>
            <a:pPr marL="560241" indent="-560241">
              <a:lnSpc>
                <a:spcPts val="4800"/>
              </a:lnSpc>
              <a:buFont typeface="Arial" charset="0"/>
              <a:buChar char="•"/>
            </a:pPr>
            <a:r>
              <a:rPr lang="en-US" dirty="0"/>
              <a:t>Nish Anil</a:t>
            </a:r>
            <a:r>
              <a:rPr lang="en-US" sz="4000" dirty="0"/>
              <a:t> – Connected Apps with Azure</a:t>
            </a:r>
          </a:p>
          <a:p>
            <a:pPr marL="560241" indent="-560241">
              <a:lnSpc>
                <a:spcPts val="4800"/>
              </a:lnSpc>
              <a:buFont typeface="Arial" charset="0"/>
              <a:buChar char="•"/>
            </a:pPr>
            <a:r>
              <a:rPr lang="en-US" sz="4000" dirty="0"/>
              <a:t>Lunch – Courtesy of Xamarin</a:t>
            </a:r>
          </a:p>
          <a:p>
            <a:pPr marL="560241" indent="-560241">
              <a:lnSpc>
                <a:spcPts val="4800"/>
              </a:lnSpc>
              <a:buFont typeface="Arial" charset="0"/>
              <a:buChar char="•"/>
            </a:pPr>
            <a:r>
              <a:rPr lang="en-US" sz="4000" dirty="0"/>
              <a:t>File -&gt; New App Workshop</a:t>
            </a:r>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4154984"/>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Hyper-V Emulators for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 and more!</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352510" y="1189176"/>
            <a:ext cx="4572569" cy="4524315"/>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Supports all </a:t>
            </a:r>
            <a:r>
              <a:rPr lang="en-US" sz="2400" dirty="0" err="1">
                <a:cs typeface="Helvetica" panose="020B0604020202020204" pitchFamily="34" charset="0"/>
              </a:rPr>
              <a:t>UIKit</a:t>
            </a:r>
            <a:r>
              <a:rPr lang="en-US" sz="2400" dirty="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Edit custom and 3</a:t>
            </a:r>
            <a:r>
              <a:rPr lang="en-US" sz="2400" baseline="30000" dirty="0">
                <a:cs typeface="Helvetica" panose="020B0604020202020204" pitchFamily="34" charset="0"/>
              </a:rPr>
              <a:t>rd</a:t>
            </a:r>
            <a:r>
              <a:rPr lang="en-US" sz="2400" dirty="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Pressure Sensitive</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a:t>
            </a:r>
          </a:p>
          <a:p>
            <a:pPr marL="342900" indent="-342900">
              <a:buFont typeface="Arial" charset="0"/>
              <a:buChar char="•"/>
            </a:pPr>
            <a:r>
              <a:rPr lang="en-US" sz="400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4968" y="4411988"/>
            <a:ext cx="12192000" cy="1591205"/>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Slides, Demos, </a:t>
            </a:r>
            <a:r>
              <a:rPr lang="en-US" sz="4400">
                <a:solidFill>
                  <a:srgbClr val="2B84D2"/>
                </a:solidFill>
                <a:latin typeface="Segoe UI" charset="0"/>
                <a:ea typeface="Segoe UI" charset="0"/>
                <a:cs typeface="Segoe UI" charset="0"/>
              </a:rPr>
              <a:t>&amp; Lab - Clone </a:t>
            </a:r>
            <a:r>
              <a:rPr lang="en-US" sz="4400" dirty="0">
                <a:solidFill>
                  <a:srgbClr val="2B84D2"/>
                </a:solidFill>
                <a:latin typeface="Segoe UI" charset="0"/>
                <a:ea typeface="Segoe UI" charset="0"/>
                <a:cs typeface="Segoe UI" charset="0"/>
              </a:rPr>
              <a:t>or Download:</a:t>
            </a:r>
          </a:p>
          <a:p>
            <a:pPr algn="ctr">
              <a:lnSpc>
                <a:spcPct val="90000"/>
              </a:lnSpc>
              <a:spcAft>
                <a:spcPts val="600"/>
              </a:spcAft>
            </a:pPr>
            <a:r>
              <a:rPr lang="en-US" sz="4400" dirty="0">
                <a:solidFill>
                  <a:srgbClr val="2B84D2"/>
                </a:solidFill>
                <a:latin typeface="Segoe UI" charset="0"/>
                <a:ea typeface="Segoe UI" charset="0"/>
                <a:cs typeface="Segoe UI" charset="0"/>
              </a:rPr>
              <a:t>http://github.com/xamarin/dev-days-labs</a:t>
            </a:r>
          </a:p>
        </p:txBody>
      </p:sp>
      <p:pic>
        <p:nvPicPr>
          <p:cNvPr id="9" name="Picture 8" descr="DevDay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7287" y="1352226"/>
            <a:ext cx="10058400" cy="2016634"/>
          </a:xfrm>
          <a:prstGeom prst="rect">
            <a:avLst/>
          </a:prstGeom>
        </p:spPr>
      </p:pic>
    </p:spTree>
    <p:extLst>
      <p:ext uri="{BB962C8B-B14F-4D97-AF65-F5344CB8AC3E}">
        <p14:creationId xmlns:p14="http://schemas.microsoft.com/office/powerpoint/2010/main" val="10142681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3"/>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4"/>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a:t>Code Sharing</a:t>
            </a:r>
            <a:br>
              <a:rPr lang="en-US"/>
            </a:br>
            <a:r>
              <a:rPr lang="en-US"/>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Let’s Build an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Simplifying Development</a:t>
            </a:r>
            <a:endParaRPr lang="en-US" dirty="0"/>
          </a:p>
        </p:txBody>
      </p:sp>
    </p:spTree>
    <p:extLst>
      <p:ext uri="{BB962C8B-B14F-4D97-AF65-F5344CB8AC3E}">
        <p14:creationId xmlns:p14="http://schemas.microsoft.com/office/powerpoint/2010/main" val="30862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53608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048750" y="73859"/>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Syncfusion.com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8728" y="2139235"/>
            <a:ext cx="8854544" cy="2579530"/>
          </a:xfrm>
          <a:prstGeom prst="rect">
            <a:avLst/>
          </a:prstGeom>
        </p:spPr>
      </p:pic>
    </p:spTree>
    <p:extLst>
      <p:ext uri="{BB962C8B-B14F-4D97-AF65-F5344CB8AC3E}">
        <p14:creationId xmlns:p14="http://schemas.microsoft.com/office/powerpoint/2010/main" val="23505558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a:solidFill>
                  <a:schemeClr val="tx1"/>
                </a:solidFill>
              </a:rPr>
              <a:t>10 </a:t>
            </a:r>
            <a:r>
              <a:rPr lang="en-US" sz="7646" spc="0" dirty="0">
                <a:solidFill>
                  <a:schemeClr val="tx1"/>
                </a:solidFill>
              </a:rPr>
              <a:t>Minute Break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476265"/>
            <a:ext cx="3405648"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b="1" dirty="0">
                <a:cs typeface="Arial"/>
              </a:rPr>
              <a:t>Harikrishnan</a:t>
            </a:r>
          </a:p>
          <a:p>
            <a:r>
              <a:rPr lang="en-IN" sz="1961" dirty="0" err="1">
                <a:latin typeface="+mj-lt"/>
                <a:cs typeface="Arial"/>
              </a:rPr>
              <a:t>Syncfusion</a:t>
            </a:r>
            <a:r>
              <a:rPr lang="en-IN" sz="1961" dirty="0">
                <a:latin typeface="+mj-lt"/>
                <a:cs typeface="Arial"/>
              </a:rPr>
              <a:t> Inc.</a:t>
            </a:r>
            <a:endParaRPr lang="en-US" sz="1961" dirty="0">
              <a:latin typeface="+mj-lt"/>
              <a:cs typeface="Arial"/>
            </a:endParaRPr>
          </a:p>
        </p:txBody>
      </p:sp>
      <p:cxnSp>
        <p:nvCxnSpPr>
          <p:cNvPr id="14" name="Straight Connector 13"/>
          <p:cNvCxnSpPr/>
          <p:nvPr/>
        </p:nvCxnSpPr>
        <p:spPr>
          <a:xfrm flipV="1">
            <a:off x="1775731" y="5591097"/>
            <a:ext cx="9367329" cy="385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8" y="5819464"/>
            <a:ext cx="9541635" cy="798552"/>
            <a:chOff x="1735136" y="5935662"/>
            <a:chExt cx="9732965" cy="814565"/>
          </a:xfrm>
        </p:grpSpPr>
        <p:sp>
          <p:nvSpPr>
            <p:cNvPr id="10" name="TextBox 9"/>
            <p:cNvSpPr txBox="1"/>
            <p:nvPr/>
          </p:nvSpPr>
          <p:spPr>
            <a:xfrm>
              <a:off x="1735136" y="5935662"/>
              <a:ext cx="3208361" cy="814565"/>
            </a:xfrm>
            <a:prstGeom prst="rect">
              <a:avLst/>
            </a:prstGeom>
            <a:noFill/>
          </p:spPr>
          <p:txBody>
            <a:bodyPr wrap="square" rtlCol="0">
              <a:spAutoFit/>
            </a:bodyPr>
            <a:lstStyle/>
            <a:p>
              <a:pPr>
                <a:lnSpc>
                  <a:spcPct val="130000"/>
                </a:lnSpc>
              </a:pPr>
              <a:r>
                <a:rPr lang="en-US" sz="1765" dirty="0">
                  <a:latin typeface="+mj-lt"/>
                  <a:cs typeface="Arial"/>
                  <a:hlinkClick r:id="rId3"/>
                </a:rPr>
                <a:t>harikrishnann@syncfusion.com</a:t>
              </a:r>
              <a:br>
                <a:rPr lang="en-US" sz="1765" dirty="0">
                  <a:latin typeface="+mj-lt"/>
                  <a:cs typeface="Arial"/>
                </a:rPr>
              </a:br>
              <a:r>
                <a:rPr lang="en-US" sz="1765" dirty="0">
                  <a:latin typeface="+mj-lt"/>
                  <a:cs typeface="Arial"/>
                  <a:hlinkClick r:id="rId4"/>
                </a:rPr>
                <a:t>nharishkrish@gmail.com</a:t>
              </a:r>
              <a:r>
                <a:rPr lang="en-US" sz="1765" dirty="0">
                  <a:latin typeface="+mj-lt"/>
                  <a:cs typeface="Arial"/>
                </a:rPr>
                <a:t> </a:t>
              </a:r>
            </a:p>
          </p:txBody>
        </p:sp>
        <p:sp>
          <p:nvSpPr>
            <p:cNvPr id="15" name="TextBox 14"/>
            <p:cNvSpPr txBox="1"/>
            <p:nvPr/>
          </p:nvSpPr>
          <p:spPr>
            <a:xfrm>
              <a:off x="5938416" y="5935662"/>
              <a:ext cx="5529685" cy="814565"/>
            </a:xfrm>
            <a:prstGeom prst="rect">
              <a:avLst/>
            </a:prstGeom>
            <a:noFill/>
          </p:spPr>
          <p:txBody>
            <a:bodyPr wrap="square" rtlCol="0">
              <a:spAutoFit/>
            </a:bodyPr>
            <a:lstStyle/>
            <a:p>
              <a:pPr algn="r">
                <a:lnSpc>
                  <a:spcPct val="130000"/>
                </a:lnSpc>
              </a:pPr>
              <a:r>
                <a:rPr lang="en-US" sz="1765" dirty="0">
                  <a:latin typeface="+mj-lt"/>
                  <a:cs typeface="Arial"/>
                  <a:hlinkClick r:id="rId5"/>
                </a:rPr>
                <a:t>https://www.syncfusion.com/products/xamarin/datagrid</a:t>
              </a:r>
            </a:p>
            <a:p>
              <a:pPr algn="r">
                <a:lnSpc>
                  <a:spcPct val="130000"/>
                </a:lnSpc>
              </a:pPr>
              <a:r>
                <a:rPr lang="en-US" sz="1765" dirty="0">
                  <a:latin typeface="+mj-lt"/>
                  <a:cs typeface="Arial"/>
                  <a:hlinkClick r:id="rId5"/>
                </a:rPr>
                <a:t>https://www.linkedin.com/in/hari-krishnan-304a0272</a:t>
              </a:r>
              <a:r>
                <a:rPr lang="en-US" sz="1765" dirty="0">
                  <a:latin typeface="+mj-lt"/>
                  <a:cs typeface="Arial"/>
                </a:rPr>
                <a:t> </a:t>
              </a:r>
            </a:p>
          </p:txBody>
        </p:sp>
      </p:grpSp>
    </p:spTree>
    <p:extLst>
      <p:ext uri="{BB962C8B-B14F-4D97-AF65-F5344CB8AC3E}">
        <p14:creationId xmlns:p14="http://schemas.microsoft.com/office/powerpoint/2010/main" val="197596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73800"/>
            <a:ext cx="12192000" cy="68420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905000" y="6289266"/>
            <a:ext cx="1905000" cy="417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107004" y="6173798"/>
            <a:ext cx="12299004" cy="604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0" y="0"/>
            <a:ext cx="12192000" cy="106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Content Placeholder 2"/>
          <p:cNvSpPr>
            <a:spLocks noGrp="1"/>
          </p:cNvSpPr>
          <p:nvPr>
            <p:ph type="body" sz="quarter" idx="10"/>
          </p:nvPr>
        </p:nvSpPr>
        <p:spPr>
          <a:xfrm>
            <a:off x="1524000" y="1174649"/>
            <a:ext cx="9144000" cy="4951515"/>
          </a:xfrm>
        </p:spPr>
        <p:txBody>
          <a:bodyPr>
            <a:normAutofit fontScale="92500" lnSpcReduction="10000"/>
          </a:bodyPr>
          <a:lstStyle/>
          <a:p>
            <a:pPr marL="0" indent="0" algn="ctr">
              <a:buNone/>
            </a:pPr>
            <a:r>
              <a:rPr lang="en-US" sz="4000" b="1" dirty="0">
                <a:latin typeface="Segoe UI" panose="020B0502040204020203" pitchFamily="34" charset="0"/>
                <a:cs typeface="Segoe UI" panose="020B0502040204020203" pitchFamily="34" charset="0"/>
              </a:rPr>
              <a:t>Essential Studio for </a:t>
            </a:r>
            <a:r>
              <a:rPr lang="en-US" sz="4000" b="1" dirty="0" err="1">
                <a:latin typeface="Segoe UI" panose="020B0502040204020203" pitchFamily="34" charset="0"/>
                <a:cs typeface="Segoe UI" panose="020B0502040204020203" pitchFamily="34" charset="0"/>
              </a:rPr>
              <a:t>Xamarin</a:t>
            </a:r>
            <a:endParaRPr lang="en-US" sz="4000" b="1"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Cross-platform mobile development for </a:t>
            </a:r>
            <a:r>
              <a:rPr lang="en-US" sz="3000" dirty="0" err="1">
                <a:latin typeface="Segoe UI" panose="020B0502040204020203" pitchFamily="34" charset="0"/>
                <a:cs typeface="Segoe UI" panose="020B0502040204020203" pitchFamily="34" charset="0"/>
              </a:rPr>
              <a:t>Xamarin.Forms</a:t>
            </a:r>
            <a:r>
              <a:rPr lang="en-US" sz="3000" dirty="0">
                <a:latin typeface="Segoe UI" panose="020B0502040204020203" pitchFamily="34" charset="0"/>
                <a:cs typeface="Segoe UI" panose="020B0502040204020203" pitchFamily="34" charset="0"/>
              </a:rPr>
              <a:t>, </a:t>
            </a:r>
            <a:r>
              <a:rPr lang="en-US" sz="3000" dirty="0" err="1">
                <a:latin typeface="Segoe UI" panose="020B0502040204020203" pitchFamily="34" charset="0"/>
                <a:cs typeface="Segoe UI" panose="020B0502040204020203" pitchFamily="34" charset="0"/>
              </a:rPr>
              <a:t>Xamarin.iOS</a:t>
            </a:r>
            <a:r>
              <a:rPr lang="en-US" sz="3000" dirty="0">
                <a:latin typeface="Segoe UI" panose="020B0502040204020203" pitchFamily="34" charset="0"/>
                <a:cs typeface="Segoe UI" panose="020B0502040204020203" pitchFamily="34" charset="0"/>
              </a:rPr>
              <a:t>, and </a:t>
            </a:r>
            <a:r>
              <a:rPr lang="en-US" sz="3000" dirty="0" err="1">
                <a:latin typeface="Segoe UI" panose="020B0502040204020203" pitchFamily="34" charset="0"/>
                <a:cs typeface="Segoe UI" panose="020B0502040204020203" pitchFamily="34" charset="0"/>
              </a:rPr>
              <a:t>Xamarin.Android</a:t>
            </a:r>
            <a:r>
              <a:rPr lang="en-US" sz="3000"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Claim your free license at:</a:t>
            </a:r>
          </a:p>
          <a:p>
            <a:pPr marL="457200" lvl="1" indent="0" algn="ctr">
              <a:buNone/>
            </a:pPr>
            <a:r>
              <a:rPr lang="en-US" sz="3000" b="1" dirty="0">
                <a:latin typeface="Segoe UI" panose="020B0502040204020203" pitchFamily="34" charset="0"/>
                <a:cs typeface="Segoe UI" panose="020B0502040204020203" pitchFamily="34" charset="0"/>
              </a:rPr>
              <a:t>www.Syncfusion.com/XamarinDevDays</a:t>
            </a:r>
          </a:p>
        </p:txBody>
      </p:sp>
      <p:sp>
        <p:nvSpPr>
          <p:cNvPr id="10" name="Title 2"/>
          <p:cNvSpPr>
            <a:spLocks noGrp="1"/>
          </p:cNvSpPr>
          <p:nvPr>
            <p:ph type="title"/>
          </p:nvPr>
        </p:nvSpPr>
        <p:spPr>
          <a:xfrm>
            <a:off x="1470498" y="157454"/>
            <a:ext cx="9144000" cy="1143000"/>
          </a:xfrm>
        </p:spPr>
        <p:txBody>
          <a:bodyPr>
            <a:norm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Free </a:t>
            </a:r>
            <a:r>
              <a:rPr lang="en-US" sz="4000" b="1" dirty="0" err="1">
                <a:solidFill>
                  <a:schemeClr val="bg1"/>
                </a:solidFill>
                <a:latin typeface="Segoe UI Light" panose="020B0502040204020203" pitchFamily="34" charset="0"/>
                <a:cs typeface="Segoe UI Light" panose="020B0502040204020203" pitchFamily="34" charset="0"/>
              </a:rPr>
              <a:t>Syncfusion</a:t>
            </a:r>
            <a:r>
              <a:rPr lang="en-US" sz="4000" b="1" dirty="0">
                <a:solidFill>
                  <a:schemeClr val="bg1"/>
                </a:solidFill>
                <a:latin typeface="Segoe UI Light" panose="020B0502040204020203" pitchFamily="34" charset="0"/>
                <a:cs typeface="Segoe UI Light" panose="020B0502040204020203" pitchFamily="34" charset="0"/>
              </a:rPr>
              <a:t> License</a:t>
            </a:r>
          </a:p>
        </p:txBody>
      </p:sp>
      <p:sp>
        <p:nvSpPr>
          <p:cNvPr id="11" name="Rectangle 10"/>
          <p:cNvSpPr/>
          <p:nvPr/>
        </p:nvSpPr>
        <p:spPr>
          <a:xfrm>
            <a:off x="7543800" y="6400801"/>
            <a:ext cx="4648200" cy="29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Deliver innovation with ease</a:t>
            </a:r>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1694" y="2603895"/>
            <a:ext cx="4688613" cy="2561007"/>
          </a:xfrm>
          <a:prstGeom prst="rect">
            <a:avLst/>
          </a:prstGeom>
        </p:spPr>
      </p:pic>
    </p:spTree>
    <p:extLst>
      <p:ext uri="{BB962C8B-B14F-4D97-AF65-F5344CB8AC3E}">
        <p14:creationId xmlns:p14="http://schemas.microsoft.com/office/powerpoint/2010/main" val="35274683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11" name="Picture 10"/>
          <p:cNvPicPr>
            <a:picLocks noChangeAspect="1"/>
          </p:cNvPicPr>
          <p:nvPr/>
        </p:nvPicPr>
        <p:blipFill>
          <a:blip r:embed="rId4"/>
          <a:stretch>
            <a:fillRect/>
          </a:stretch>
        </p:blipFill>
        <p:spPr>
          <a:xfrm>
            <a:off x="0" y="1186626"/>
            <a:ext cx="12192000" cy="4484748"/>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TextBox 6"/>
          <p:cNvSpPr txBox="1"/>
          <p:nvPr/>
        </p:nvSpPr>
        <p:spPr>
          <a:xfrm>
            <a:off x="3538012" y="73858"/>
            <a:ext cx="8647638"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meetup.com</a:t>
            </a: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bostonmobiledev</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Supporter</a:t>
            </a:r>
          </a:p>
        </p:txBody>
      </p:sp>
      <p:pic>
        <p:nvPicPr>
          <p:cNvPr id="6" name="Picture 5"/>
          <p:cNvPicPr>
            <a:picLocks noChangeAspect="1"/>
          </p:cNvPicPr>
          <p:nvPr/>
        </p:nvPicPr>
        <p:blipFill>
          <a:blip r:embed="rId4"/>
          <a:stretch>
            <a:fillRect/>
          </a:stretch>
        </p:blipFill>
        <p:spPr>
          <a:xfrm>
            <a:off x="0" y="3471848"/>
            <a:ext cx="12185650" cy="1981926"/>
          </a:xfrm>
          <a:prstGeom prst="rect">
            <a:avLst/>
          </a:prstGeom>
        </p:spPr>
      </p:pic>
      <p:pic>
        <p:nvPicPr>
          <p:cNvPr id="11" name="Picture 10"/>
          <p:cNvPicPr>
            <a:picLocks noChangeAspect="1"/>
          </p:cNvPicPr>
          <p:nvPr/>
        </p:nvPicPr>
        <p:blipFill>
          <a:blip r:embed="rId5"/>
          <a:stretch>
            <a:fillRect/>
          </a:stretch>
        </p:blipFill>
        <p:spPr>
          <a:xfrm>
            <a:off x="5019675" y="1375457"/>
            <a:ext cx="2146300" cy="1701800"/>
          </a:xfrm>
          <a:prstGeom prst="rect">
            <a:avLst/>
          </a:prstGeom>
        </p:spPr>
      </p:pic>
    </p:spTree>
    <p:extLst>
      <p:ext uri="{BB962C8B-B14F-4D97-AF65-F5344CB8AC3E}">
        <p14:creationId xmlns:p14="http://schemas.microsoft.com/office/powerpoint/2010/main" val="3768736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b="1" dirty="0"/>
              <a:t>Harikrishnan</a:t>
            </a:r>
          </a:p>
          <a:p>
            <a:r>
              <a:rPr lang="en-IN" dirty="0" err="1"/>
              <a:t>Syncfusion</a:t>
            </a:r>
            <a:r>
              <a:rPr lang="en-IN" dirty="0"/>
              <a:t> Inc.</a:t>
            </a:r>
            <a:endParaRPr lang="en-US" dirty="0"/>
          </a:p>
        </p:txBody>
      </p:sp>
      <p:sp>
        <p:nvSpPr>
          <p:cNvPr id="3" name="Title 2"/>
          <p:cNvSpPr>
            <a:spLocks noGrp="1"/>
          </p:cNvSpPr>
          <p:nvPr>
            <p:ph type="title"/>
          </p:nvPr>
        </p:nvSpPr>
        <p:spPr/>
        <p:txBody>
          <a:bodyPr/>
          <a:lstStyle/>
          <a:p>
            <a:r>
              <a:rPr lang="en-US" dirty="0"/>
              <a:t>Native iOS &amp; Android </a:t>
            </a:r>
            <a:br>
              <a:rPr lang="en-US" dirty="0"/>
            </a:br>
            <a:r>
              <a:rPr lang="en-US" dirty="0"/>
              <a:t>Development with Xamarin</a:t>
            </a:r>
          </a:p>
        </p:txBody>
      </p:sp>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Develop</a:t>
            </a: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Distribute</a:t>
            </a: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Monitor</a:t>
            </a: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2" y="3614601"/>
            <a:ext cx="12259991" cy="5468380"/>
          </a:xfrm>
          <a:prstGeom prst="rect">
            <a:avLst/>
          </a:prstGeom>
        </p:spPr>
      </p:pic>
    </p:spTree>
    <p:extLst>
      <p:ext uri="{BB962C8B-B14F-4D97-AF65-F5344CB8AC3E}">
        <p14:creationId xmlns:p14="http://schemas.microsoft.com/office/powerpoint/2010/main" val="336517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6466</TotalTime>
  <Words>2403</Words>
  <Application>Microsoft Office PowerPoint</Application>
  <PresentationFormat>Widescreen</PresentationFormat>
  <Paragraphs>408</Paragraphs>
  <Slides>40</Slides>
  <Notes>40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Consolas</vt:lpstr>
      <vt:lpstr>Helvetica</vt:lpstr>
      <vt:lpstr>Helvetica Light</vt:lpstr>
      <vt:lpstr>Segoe UI</vt:lpstr>
      <vt:lpstr>Segoe UI Light</vt:lpstr>
      <vt:lpstr>Wingdings</vt:lpstr>
      <vt:lpstr>5-30629_Build_Template_WHITE</vt:lpstr>
      <vt:lpstr>PowerPoint Presentation</vt:lpstr>
      <vt:lpstr>Agenda</vt:lpstr>
      <vt:lpstr>PowerPoint Presentation</vt:lpstr>
      <vt:lpstr>PowerPoint Presentation</vt:lpstr>
      <vt:lpstr>Free Syncfusion License</vt:lpstr>
      <vt:lpstr>PowerPoint Presentation</vt:lpstr>
      <vt:lpstr>PowerPoint Presentation</vt:lpstr>
      <vt:lpstr>Native iOS &amp; Android  Development with Xamarin</vt:lpstr>
      <vt:lpstr>Xamarin – Your Complete Mobile Solution</vt:lpstr>
      <vt:lpstr>PowerPoint Presentation</vt:lpstr>
      <vt:lpstr>Silo Approach</vt:lpstr>
      <vt:lpstr>Write Once, Run Anywhere</vt:lpstr>
      <vt:lpstr>Xamarin’s Unique Approach</vt:lpstr>
      <vt:lpstr>Windows APIs</vt:lpstr>
      <vt:lpstr>iOS – 100% API Coverage</vt:lpstr>
      <vt:lpstr>Android – 100% API Coverage</vt:lpstr>
      <vt:lpstr>Native Performance</vt:lpstr>
      <vt:lpstr>Anything you can do in Objective-C, Swift, or Java can be done in C# and Visual Studio with Xamarin.</vt:lpstr>
      <vt:lpstr>✓Always Up-to-Date</vt:lpstr>
      <vt:lpstr>Development Experience</vt:lpstr>
      <vt:lpstr>Xamarin is included in  Visual Studio</vt:lpstr>
      <vt:lpstr>Visual Studio Integration</vt:lpstr>
      <vt:lpstr>Android Designer</vt:lpstr>
      <vt:lpstr>Android Hyper-V Emulators for PC</vt:lpstr>
      <vt:lpstr>Xamarin Designer for iOS</vt:lpstr>
      <vt:lpstr>Visual Studio iOS Simulator Remoting</vt:lpstr>
      <vt:lpstr>Xamarin Studio – Mac</vt:lpstr>
      <vt:lpstr>Open Source – open.xamarin.com</vt:lpstr>
      <vt:lpstr>Sharing Code</vt:lpstr>
      <vt:lpstr>Portable Class Libraries</vt:lpstr>
      <vt:lpstr>NuGet</vt:lpstr>
      <vt:lpstr>Shared Projects</vt:lpstr>
      <vt:lpstr>Code Sharing Stats</vt:lpstr>
      <vt:lpstr>PowerPoint Presentation</vt:lpstr>
      <vt:lpstr>PowerPoint Presentation</vt:lpstr>
      <vt:lpstr>PowerPoint Presentation</vt:lpstr>
      <vt:lpstr>Platform Specific Code</vt:lpstr>
      <vt:lpstr>PowerPoint Presentation</vt:lpstr>
      <vt:lpstr>Plugins for Xamarin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Xamarin</dc:title>
  <dc:creator>Harikrishnan N</dc:creator>
  <cp:lastModifiedBy>Harikrishnan N.</cp:lastModifiedBy>
  <cp:revision>166</cp:revision>
  <dcterms:created xsi:type="dcterms:W3CDTF">2015-05-05T21:43:30Z</dcterms:created>
  <dcterms:modified xsi:type="dcterms:W3CDTF">2016-10-14T22:49:57Z</dcterms:modified>
  <cp:category>Xamarin</cp:category>
</cp:coreProperties>
</file>